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f1d43c2c3a4fe5" /><Relationship Type="http://schemas.openxmlformats.org/officeDocument/2006/relationships/extended-properties" Target="/docProps/app.xml" Id="R023a572716e447bc" /><Relationship Type="http://schemas.openxmlformats.org/officeDocument/2006/relationships/officeDocument" Target="/ppt/presentation.xml" Id="R9a8cc834258d4a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6f1e44b24447da"/>
  </p:sldMasterIdLst>
  <p:notesMasterIdLst>
    <p:notesMasterId xmlns:r="http://schemas.openxmlformats.org/officeDocument/2006/relationships" r:id="Rb476111a5fae4eb3"/>
  </p:notesMasterIdLst>
  <p:sldIdLst>
    <p:sldId xmlns:r="http://schemas.openxmlformats.org/officeDocument/2006/relationships" id="256" r:id="Rbb8eccede42e42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14cfa704ff421b" /><Relationship Type="http://schemas.openxmlformats.org/officeDocument/2006/relationships/slideMaster" Target="/ppt/slideMasters/slideMaster1.xml" Id="R1a6f1e44b24447da" /><Relationship Type="http://schemas.openxmlformats.org/officeDocument/2006/relationships/notesMaster" Target="/ppt/notesMasters/notesMaster1.xml" Id="Rb476111a5fae4eb3" /><Relationship Type="http://schemas.openxmlformats.org/officeDocument/2006/relationships/presProps" Target="/ppt/presProps.xml" Id="R05de8618786f4f9b" /><Relationship Type="http://schemas.openxmlformats.org/officeDocument/2006/relationships/tableStyles" Target="/ppt/tableStyles.xml" Id="Rc074d6e0df50454e" /><Relationship Type="http://schemas.openxmlformats.org/officeDocument/2006/relationships/slide" Target="/ppt/slides/slide1.xml" Id="Rbb8eccede42e42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e4476394e148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2385f835bc4e4e" /><Relationship Type="http://schemas.openxmlformats.org/officeDocument/2006/relationships/notesMaster" Target="/ppt/notesMasters/notesMaster1.xml" Id="R35b4c5a4f4e646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当前作品定位：有限预算任务安排与受支持进度恢复的软件研究原型。候选用户痛点来自参赛者提出的问题，尚无访谈，不宣称成熟产品或全应用恢复。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左栏来自进展09正式结果：六个固定诊断情景、四种实际方法、三次确定性重复。五个可行情景逐情景最佳简单规则均打平优化器。第六个保护不可行，不能当普通打平。20唯一生成BMP，72条件运行、534处理实例，不是用户样本。最好简单规则是事后按情景取最高分，不是已经实现的规则自动选择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右表来自进展11：自有网站冻结67文件。两组在第4项完成后，自有Node子进程主动process.exit(75)，检查点组已提交有效版本。普通组71次逻辑任务检查、4次重做；检查点组67次、0次重做，复用4项。最终完整报告都与不中断参考相同，67项0条范围内诊断。每次启动仍全输入哈希，不换算省电或省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始汇总存在将逐项写入与worker-finish小计重复相加的错误，原件保留。独立审查9项通过、1项发现汇总问题，派生更正另核对。正确累计保存1,789,132字节、71.1873毫秒，最终检查点38,368字节。总墙钟764.3574/727.6728ms各单次固定顺序，不能推断提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隔离副本人工注入1条缺失CSS，预定义已知字节恢复后0条范围内诊断，不是线上事故或AI自主修复。新模板不能修复旧BMP多批次调度器整体异常恢复。无fsync或物理掉电保证，无密钥SHA不等于抵御恶意篡改。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赛道关联是AIDC/HPC可靠性方法迁移。钠电与AI算力结合的个人硬件尚未实现，钠电为能源候选。AI辅助研究、实现和复核，实验不含AI推理。现成检查器、CI和检查点机制已有先例，当前没有证明算法首创、产品独特优势、节能、真实用户净收益或商业闭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教师公开反馈按参赛者提供的原文讨论：肯定小型实践模拟、要求比较成熟充电宝优势、建议知识与现实低成本反馈循环。这些是方向启发，不是评分或获奖保证。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官方路演要求于2026-10-16读取：https://1836.online/ （10分钟展示+5分钟交流，仅1页PPT）。个人场次及允许网站演示与否待管理员通知。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赛道题面：https://1836.online/projects/cmujw5sp3004v3jo1858dfk65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统一公开入口：https://frost-guard-d3gw4cry5916d32c4-1503361620.tcloudbaseapp.com/naguard/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项目证据：work/scheduling-v2/results.json，协议d966eed6d7ee6a5227c6854c9bf6544b7d7df9433bed5fd888adbb75974eded3；work/reality-loop/results-corrected.json，协议9bc84e5768aa7271a09a06882fe223ee71ca7f0830077602735b86919696870c；进展11独立复核及公开派生更正。上述路径为归档复核用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caf8f4f7694de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be17531add442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9b9265e80f4a3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ae4ee00d4146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14288a5d70495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51a10eb8f945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0193B5-2BDF-41B6-95F4-F5DF60713F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F5509D2-297C-47E5-81AC-74A3BE59AC9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D816B8-B44F-4002-9EBD-87AEFC043C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C20BF8-1599-4838-B37B-613738F72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BA845DA-982F-4CB4-AE4C-E9C1106B3C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927419A-8EBB-40F3-BAFD-CFF8A433F3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D84493-5F61-40B4-B609-AAC6D2064B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1E3D489-2C07-4631-9856-4048C5567E4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AC987A-4EAE-4E39-8614-8264E472FB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80DACBD-2A98-4828-B197-66C513FF6F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7b14ed3d4f432b" /><Relationship Type="http://schemas.openxmlformats.org/officeDocument/2006/relationships/slideLayout" Target="/ppt/slideLayouts/slideLayout1.xml" Id="Rf93e6fb2c45d46b0" /><Relationship Type="http://schemas.openxmlformats.org/officeDocument/2006/relationships/slideLayout" Target="/ppt/slideLayouts/slideLayout2.xml" Id="Rb89b913dff094100" /><Relationship Type="http://schemas.openxmlformats.org/officeDocument/2006/relationships/slideLayout" Target="/ppt/slideLayouts/slideLayout3.xml" Id="R32f78f6df413403e" /><Relationship Type="http://schemas.openxmlformats.org/officeDocument/2006/relationships/slideLayout" Target="/ppt/slideLayouts/slideLayout4.xml" Id="Re463ba2638584814" /><Relationship Type="http://schemas.openxmlformats.org/officeDocument/2006/relationships/slideLayout" Target="/ppt/slideLayouts/slideLayout5.xml" Id="Rea5eebe7e1784b4c" /><Relationship Type="http://schemas.openxmlformats.org/officeDocument/2006/relationships/slideLayout" Target="/ppt/slideLayouts/slideLayout6.xml" Id="Re50267ec8b4849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3e6fb2c45d46b0"/>
    <p:sldLayoutId xmlns:r="http://schemas.openxmlformats.org/officeDocument/2006/relationships" id="2147483650" r:id="Rb89b913dff094100"/>
    <p:sldLayoutId xmlns:r="http://schemas.openxmlformats.org/officeDocument/2006/relationships" id="2147483651" r:id="R32f78f6df413403e"/>
    <p:sldLayoutId xmlns:r="http://schemas.openxmlformats.org/officeDocument/2006/relationships" id="2147483652" r:id="Re463ba2638584814"/>
    <p:sldLayoutId xmlns:r="http://schemas.openxmlformats.org/officeDocument/2006/relationships" id="2147483653" r:id="Rea5eebe7e1784b4c"/>
    <p:sldLayoutId xmlns:r="http://schemas.openxmlformats.org/officeDocument/2006/relationships" id="2147483654" r:id="Re50267ec8b4849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4c60634c2e4e3f" /><Relationship Type="http://schemas.openxmlformats.org/officeDocument/2006/relationships/notesSlide" Target="/ppt/notesSlides/notesSlide1.xml" Id="R72968b51b5a741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roject-name">
            <a:extLst xmlns:a="http://schemas.openxmlformats.org/drawingml/2006/main">
              <a:ext uri="{FF2B5EF4-FFF2-40B4-BE49-F238E27FC236}">
                <a16:creationId xmlns:a16="http://schemas.microsoft.com/office/drawing/2014/main" id="{76019C10-9771-4C10-A963-E2C4516FE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7175"/>
            <a:ext cx="1809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50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钠守</a:t>
            </a:r>
          </a:p>
        </p:txBody>
      </p:sp>
      <p:sp>
        <p:nvSpPr>
          <p:cNvPr id="2" name="project-position">
            <a:extLst xmlns:a="http://schemas.openxmlformats.org/drawingml/2006/main">
              <a:ext uri="{FF2B5EF4-FFF2-40B4-BE49-F238E27FC236}">
                <a16:creationId xmlns:a16="http://schemas.microsoft.com/office/drawing/2014/main" id="{3FE440B9-B5CA-430B-BA3A-BB0B44CB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572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有限预算下的任务安排与进度恢复</a:t>
            </a:r>
          </a:p>
        </p:txBody>
      </p:sp>
      <p:sp>
        <p:nvSpPr>
          <p:cNvPr id="3" name="user-problem">
            <a:extLst xmlns:a="http://schemas.openxmlformats.org/drawingml/2006/main">
              <a:ext uri="{FF2B5EF4-FFF2-40B4-BE49-F238E27FC236}">
                <a16:creationId xmlns:a16="http://schemas.microsoft.com/office/drawing/2014/main" id="{BE6CE1B1-0A3E-40BC-8F8D-DF2FF1DF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93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rPr>
              <a:t>最初的问题：没插座时，重要工作能不能做完？</a:t>
            </a:r>
          </a:p>
        </p:txBody>
      </p:sp>
      <p:sp>
        <p:nvSpPr>
          <p:cNvPr id="4" name="delivered-prototype">
            <a:extLst xmlns:a="http://schemas.openxmlformats.org/drawingml/2006/main">
              <a:ext uri="{FF2B5EF4-FFF2-40B4-BE49-F238E27FC236}">
                <a16:creationId xmlns:a16="http://schemas.microsoft.com/office/drawing/2014/main" id="{0BC00909-E18C-4D0C-8A4C-F1922653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最后做成：任务安排与进度恢复的软件研究原型</a:t>
            </a:r>
          </a:p>
        </p:txBody>
      </p:sp>
      <p:sp>
        <p:nvSpPr>
          <p:cNvPr id="5" name="scheduling-heading">
            <a:extLst xmlns:a="http://schemas.openxmlformats.org/drawingml/2006/main">
              <a:ext uri="{FF2B5EF4-FFF2-40B4-BE49-F238E27FC236}">
                <a16:creationId xmlns:a16="http://schemas.microsoft.com/office/drawing/2014/main" id="{3CCCE349-9E53-4390-BC30-999298A8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533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我为什么改了方向</a:t>
            </a:r>
          </a:p>
        </p:txBody>
      </p:sp>
      <p:sp>
        <p:nvSpPr>
          <p:cNvPr id="6" name="journey-start">
            <a:extLst xmlns:a="http://schemas.openxmlformats.org/drawingml/2006/main">
              <a:ext uri="{FF2B5EF4-FFF2-40B4-BE49-F238E27FC236}">
                <a16:creationId xmlns:a16="http://schemas.microsoft.com/office/drawing/2014/main" id="{B71F2E7E-72C4-4E69-94B1-AC024822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533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起点　无插座工作，想到电源底座</a:t>
            </a:r>
          </a:p>
        </p:txBody>
      </p:sp>
      <p:sp>
        <p:nvSpPr>
          <p:cNvPr id="7" name="journey-question">
            <a:extLst xmlns:a="http://schemas.openxmlformats.org/drawingml/2006/main">
              <a:ext uri="{FF2B5EF4-FFF2-40B4-BE49-F238E27FC236}">
                <a16:creationId xmlns:a16="http://schemas.microsoft.com/office/drawing/2014/main" id="{197DA443-24FF-47E0-9B40-0E56E074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533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追问　成熟充电宝已经很好</a:t>
            </a:r>
          </a:p>
        </p:txBody>
      </p:sp>
      <p:sp>
        <p:nvSpPr>
          <p:cNvPr id="8" name="journey-decision">
            <a:extLst xmlns:a="http://schemas.openxmlformats.org/drawingml/2006/main">
              <a:ext uri="{FF2B5EF4-FFF2-40B4-BE49-F238E27FC236}">
                <a16:creationId xmlns:a16="http://schemas.microsoft.com/office/drawing/2014/main" id="{4D9347B5-C090-4579-8F30-1750787E8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533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取舍　停止硬件，先验证安排与恢复</a:t>
            </a:r>
          </a:p>
        </p:txBody>
      </p:sp>
      <p:sp>
        <p:nvSpPr>
          <p:cNvPr id="9" name="journey-result">
            <a:extLst xmlns:a="http://schemas.openxmlformats.org/drawingml/2006/main">
              <a:ext uri="{FF2B5EF4-FFF2-40B4-BE49-F238E27FC236}">
                <a16:creationId xmlns:a16="http://schemas.microsoft.com/office/drawing/2014/main" id="{B1383C88-A536-4646-969C-0E131614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533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rPr>
              <a:t>发现　复杂方法没有超过简单办法</a:t>
            </a:r>
          </a:p>
        </p:txBody>
      </p:sp>
      <p:sp>
        <p:nvSpPr>
          <p:cNvPr id="10" name="scheduling-conclusion">
            <a:extLst xmlns:a="http://schemas.openxmlformats.org/drawingml/2006/main">
              <a:ext uri="{FF2B5EF4-FFF2-40B4-BE49-F238E27FC236}">
                <a16:creationId xmlns:a16="http://schemas.microsoft.com/office/drawing/2014/main" id="{0B2AD199-079C-4A9B-B4E4-53FC4947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533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5个可行情景，逐情景最佳简单规则均打平</a:t>
            </a:r>
          </a:p>
        </p:txBody>
      </p:sp>
      <p:sp>
        <p:nvSpPr>
          <p:cNvPr id="11" name="scheduling-limits">
            <a:extLst xmlns:a="http://schemas.openxmlformats.org/drawingml/2006/main">
              <a:ext uri="{FF2B5EF4-FFF2-40B4-BE49-F238E27FC236}">
                <a16:creationId xmlns:a16="http://schemas.microsoft.com/office/drawing/2014/main" id="{6A8ED7D2-17C5-4E93-8847-91E3D518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334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3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3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3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6个诊断情景、20张生成图片，预算为合成输入</a:t>
            </a:r>
          </a:p>
        </p:txBody>
      </p:sp>
      <p:sp>
        <p:nvSpPr>
          <p:cNvPr id="12" name="recovery-heading">
            <a:extLst xmlns:a="http://schemas.openxmlformats.org/drawingml/2006/main">
              <a:ext uri="{FF2B5EF4-FFF2-40B4-BE49-F238E27FC236}">
                <a16:creationId xmlns:a16="http://schemas.microsoft.com/office/drawing/2014/main" id="{C00DD566-9974-4FDC-8C5A-E93C0439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76500"/>
            <a:ext cx="5314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我实际跑出了什么</a:t>
            </a:r>
          </a:p>
        </p:txBody>
      </p:sp>
      <p:graphicFrame>
        <p:nvGraphicFrame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70E4E-A84B-4F86-9CD5-822446721C54}"/>
              </a:ext>
            </a:extLst>
          </p:cNvPr>
          <p:cNvGraphicFramePr/>
          <p:nvPr/>
        </p:nvGraphicFramePr>
        <p:xfrm>
          <a:off xmlns:a="http://schemas.openxmlformats.org/drawingml/2006/main" x="6477000" y="3019425"/>
          <a:ext xmlns:a="http://schemas.openxmlformats.org/drawingml/2006/main" cx="5105400" cy="1676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62150"/>
                <a:gridCol w="1476375"/>
                <a:gridCol w="1666875"/>
              </a:tblGrid>
              <a:tr h="419100">
                <a:tc>
                  <a:txBody>
                    <a:bodyPr wrap="square" lIns="85725" tIns="47625" rIns="66675" bIns="47625"/>
                    <a:lstStyle/>
                    <a:p>
                      <a:pPr algn="l"/>
                      <a:r>
                        <a:rPr sz="1800" b="1">
                          <a:solidFill>
                            <a:srgbClr val="3B655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检查项目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CBD6C5"/>
                      </a:solidFill>
                      <a:prstDash val="solid"/>
                    </a:lnL>
                    <a:lnR w="6191">
                      <a:solidFill>
                        <a:srgbClr val="CBD6C5"/>
                      </a:solidFill>
                      <a:prstDash val="solid"/>
                    </a:lnR>
                    <a:lnT w="6191">
                      <a:solidFill>
                        <a:srgbClr val="CBD6C5"/>
                      </a:solidFill>
                      <a:prstDash val="solid"/>
                    </a:lnT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3B655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从头重查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T w="6191">
                      <a:solidFill>
                        <a:srgbClr val="CBD6C5"/>
                      </a:solidFill>
                      <a:prstDash val="solid"/>
                    </a:lnT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3B655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检查点恢复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T w="6191">
                      <a:solidFill>
                        <a:srgbClr val="CBD6C5"/>
                      </a:solidFill>
                      <a:prstDash val="solid"/>
                    </a:lnT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</a:tr>
              <a:tr h="419100">
                <a:tc>
                  <a:txBody>
                    <a:bodyPr wrap="square" lIns="85725" tIns="47625" rIns="66675" bIns="47625"/>
                    <a:lstStyle/>
                    <a:p>
                      <a:pPr algn="l"/>
                      <a:r>
                        <a:rPr sz="1800" b="0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总检查次数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CBD6C5"/>
                      </a:solidFill>
                      <a:prstDash val="solid"/>
                    </a:lnL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71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67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</a:tr>
              <a:tr h="419100">
                <a:tc>
                  <a:txBody>
                    <a:bodyPr wrap="square" lIns="85725" tIns="47625" rIns="66675" bIns="47625"/>
                    <a:lstStyle/>
                    <a:p>
                      <a:pPr algn="l"/>
                      <a:r>
                        <a:rPr sz="1800" b="0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重复检查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CBD6C5"/>
                      </a:solidFill>
                      <a:prstDash val="solid"/>
                    </a:lnL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</a:tr>
              <a:tr h="419100">
                <a:tc>
                  <a:txBody>
                    <a:bodyPr wrap="square" lIns="85725" tIns="47625" rIns="66675" bIns="47625"/>
                    <a:lstStyle/>
                    <a:p>
                      <a:pPr algn="l"/>
                      <a:r>
                        <a:rPr sz="1800" b="0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最终报告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CBD6C5"/>
                      </a:solidFill>
                      <a:prstDash val="solid"/>
                    </a:lnL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  <a:tc>
                  <a:txBody>
                    <a:bodyPr wrap="square" lIns="85725" tIns="47625" rIns="66675" bIns="47625"/>
                    <a:lstStyle/>
                    <a:p>
                      <a:pPr algn="ctr"/>
                      <a:r>
                        <a:rPr sz="1800" b="1">
                          <a:solidFill>
                            <a:srgbClr val="1732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CBD6C5"/>
                      </a:solidFill>
                      <a:prstDash val="solid"/>
                    </a:lnR>
                    <a:lnB w="6191">
                      <a:solidFill>
                        <a:srgbClr val="CBD6C5"/>
                      </a:solidFill>
                      <a:prstDash val="solid"/>
                    </a:lnB>
                    <a:solidFill>
                      <a:srgbClr val="F6F7F1"/>
                    </a:solidFill>
                  </a:tcPr>
                </a:tc>
              </a:tr>
            </a:tbl>
          </a:graphicData>
        </a:graphic>
      </p:graphicFrame>
      <p:sp>
        <p:nvSpPr>
          <p:cNvPr id="14" name="recovery-conditions">
            <a:extLst xmlns:a="http://schemas.openxmlformats.org/drawingml/2006/main">
              <a:ext uri="{FF2B5EF4-FFF2-40B4-BE49-F238E27FC236}">
                <a16:creationId xmlns:a16="http://schemas.microsoft.com/office/drawing/2014/main" id="{274D5C4A-7792-48AE-B533-456B8865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29175"/>
            <a:ext cx="5257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67个实际网站文件，第4项提交后自控退出</a:t>
            </a:r>
          </a:p>
          <a:p xmlns:a="http://schemas.openxmlformats.org/drawingml/2006/main">
            <a:pPr algn="l">
              <a:def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88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单次软件观察，输入仍重验，不推断提速</a:t>
            </a:r>
          </a:p>
        </p:txBody>
      </p:sp>
      <p:sp>
        <p:nvSpPr>
          <p:cNvPr id="15" name="feedback-loop">
            <a:extLst xmlns:a="http://schemas.openxmlformats.org/drawingml/2006/main">
              <a:ext uri="{FF2B5EF4-FFF2-40B4-BE49-F238E27FC236}">
                <a16:creationId xmlns:a16="http://schemas.microsoft.com/office/drawing/2014/main" id="{39FD4EB1-ABEE-4C8E-A5B1-8BDAB3E8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3550"/>
            <a:ext cx="1095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73238"/>
                </a:solidFill>
                <a:latin typeface="Microsoft YaHei"/>
                <a:ea typeface="Microsoft YaHei"/>
                <a:cs typeface="Microsoft YaHei"/>
              </a:rPr>
              <a:t>继续　用自己的网站检查连接反馈，保留统计出错和修正的过程</a:t>
            </a:r>
          </a:p>
        </p:txBody>
      </p:sp>
      <p:sp>
        <p:nvSpPr>
          <p:cNvPr id="16" name="track-connection">
            <a:extLst xmlns:a="http://schemas.openxmlformats.org/drawingml/2006/main">
              <a:ext uri="{FF2B5EF4-FFF2-40B4-BE49-F238E27FC236}">
                <a16:creationId xmlns:a16="http://schemas.microsoft.com/office/drawing/2014/main" id="{4EE2F757-2504-448A-A012-BD19AE13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3B6556"/>
                </a:solidFill>
                <a:latin typeface="Microsoft YaHei"/>
                <a:ea typeface="Microsoft YaHei"/>
                <a:cs typeface="Microsoft YaHei"/>
              </a:rPr>
              <a:t>借鉴AIDC任务优先级、检查点与恢复核验，先在个人工作流中检验</a:t>
            </a:r>
          </a:p>
        </p:txBody>
      </p:sp>
      <p:sp>
        <p:nvSpPr>
          <p:cNvPr id="17" name="limits-and-next">
            <a:extLst xmlns:a="http://schemas.openxmlformats.org/drawingml/2006/main">
              <a:ext uri="{FF2B5EF4-FFF2-40B4-BE49-F238E27FC236}">
                <a16:creationId xmlns:a16="http://schemas.microsoft.com/office/drawing/2014/main" id="{F9B589E7-5F7B-48F3-B5CD-E8B3374E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109918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未测Wh、钠电硬件或AI推理，用户净收益与商业价值待验证</a:t>
            </a:r>
          </a:p>
        </p:txBody>
      </p:sp>
      <p:sp>
        <p:nvSpPr>
          <p:cNvPr id="18" name="author">
            <a:extLst xmlns:a="http://schemas.openxmlformats.org/drawingml/2006/main">
              <a:ext uri="{FF2B5EF4-FFF2-40B4-BE49-F238E27FC236}">
                <a16:creationId xmlns:a16="http://schemas.microsoft.com/office/drawing/2014/main" id="{AB1CB64C-5839-46EF-9979-A815A20F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34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36B64"/>
                </a:solidFill>
                <a:latin typeface="Microsoft YaHei"/>
                <a:ea typeface="Microsoft YaHei"/>
                <a:cs typeface="Microsoft YaHei"/>
              </a:rPr>
              <a:t>陈鹏旭　巨蟹座议题10　2026.10.16</a:t>
            </a:r>
          </a:p>
        </p:txBody>
      </p:sp>
    </p:spTree>
    <p:extLst>
      <p:ext uri="{BB962C8B-B14F-4D97-AF65-F5344CB8AC3E}">
        <p14:creationId xmlns:p14="http://schemas.microsoft.com/office/powerpoint/2010/main" val="19268635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2026-10-16T12:06:50.9810000Z</dcterms:created>
  <dcterms:modified xsi:type="dcterms:W3CDTF">2026-10-16T12:06:50.9810000Z</dcterms:modified>
</coreProperties>
</file>